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405" r:id="rId3"/>
    <p:sldId id="406" r:id="rId4"/>
    <p:sldId id="407" r:id="rId5"/>
    <p:sldId id="410" r:id="rId6"/>
    <p:sldId id="417" r:id="rId7"/>
    <p:sldId id="411" r:id="rId8"/>
    <p:sldId id="412" r:id="rId9"/>
    <p:sldId id="413" r:id="rId10"/>
    <p:sldId id="416" r:id="rId11"/>
    <p:sldId id="415" r:id="rId12"/>
    <p:sldId id="404" r:id="rId13"/>
    <p:sldId id="418" r:id="rId14"/>
    <p:sldId id="419" r:id="rId15"/>
    <p:sldId id="429" r:id="rId16"/>
    <p:sldId id="424" r:id="rId17"/>
    <p:sldId id="437" r:id="rId18"/>
    <p:sldId id="420" r:id="rId19"/>
    <p:sldId id="425" r:id="rId20"/>
    <p:sldId id="426" r:id="rId21"/>
    <p:sldId id="427" r:id="rId22"/>
    <p:sldId id="428" r:id="rId23"/>
    <p:sldId id="432" r:id="rId24"/>
    <p:sldId id="433" r:id="rId25"/>
    <p:sldId id="431" r:id="rId26"/>
    <p:sldId id="430" r:id="rId27"/>
    <p:sldId id="435" r:id="rId28"/>
    <p:sldId id="436" r:id="rId29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CD3751F-340F-4B93-A110-41227906B90C}">
          <p14:sldIdLst>
            <p14:sldId id="256"/>
          </p14:sldIdLst>
        </p14:section>
        <p14:section name="数据结构简介" id="{B62BB180-3FF5-4E54-A9F8-029DCDE7E801}">
          <p14:sldIdLst>
            <p14:sldId id="405"/>
            <p14:sldId id="406"/>
            <p14:sldId id="407"/>
            <p14:sldId id="410"/>
          </p14:sldIdLst>
        </p14:section>
        <p14:section name="算法简介" id="{03C97AF8-1E49-458B-B9EF-013070B51310}">
          <p14:sldIdLst>
            <p14:sldId id="417"/>
            <p14:sldId id="411"/>
            <p14:sldId id="412"/>
            <p14:sldId id="413"/>
            <p14:sldId id="416"/>
            <p14:sldId id="415"/>
            <p14:sldId id="404"/>
          </p14:sldIdLst>
        </p14:section>
        <p14:section name="线性表" id="{C9F831CC-39BB-48D3-B2BC-4516AA38D20D}">
          <p14:sldIdLst>
            <p14:sldId id="418"/>
            <p14:sldId id="419"/>
            <p14:sldId id="429"/>
            <p14:sldId id="424"/>
            <p14:sldId id="437"/>
            <p14:sldId id="420"/>
            <p14:sldId id="425"/>
          </p14:sldIdLst>
        </p14:section>
        <p14:section name="栈和队列" id="{F2704E28-2255-1047-A36A-781AF6B37B2C}">
          <p14:sldIdLst>
            <p14:sldId id="426"/>
            <p14:sldId id="427"/>
          </p14:sldIdLst>
        </p14:section>
        <p14:section name="树" id="{2A9B8FB0-0824-F543-B75E-76A241A5B6EE}">
          <p14:sldIdLst>
            <p14:sldId id="428"/>
            <p14:sldId id="432"/>
            <p14:sldId id="433"/>
            <p14:sldId id="431"/>
            <p14:sldId id="430"/>
            <p14:sldId id="435"/>
            <p14:sldId id="43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8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6" autoAdjust="0"/>
    <p:restoredTop sz="94271" autoAdjust="0"/>
  </p:normalViewPr>
  <p:slideViewPr>
    <p:cSldViewPr snapToGrid="0" snapToObjects="1">
      <p:cViewPr varScale="1">
        <p:scale>
          <a:sx n="106" d="100"/>
          <a:sy n="106" d="100"/>
        </p:scale>
        <p:origin x="-1328" y="-96"/>
      </p:cViewPr>
      <p:guideLst>
        <p:guide orient="horz" pos="2118"/>
        <p:guide pos="3832"/>
      </p:guideLst>
    </p:cSldViewPr>
  </p:slideViewPr>
  <p:outlineViewPr>
    <p:cViewPr>
      <p:scale>
        <a:sx n="33" d="100"/>
        <a:sy n="33" d="100"/>
      </p:scale>
      <p:origin x="0" y="3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5B88A-3E02-C14B-9238-DC590689A0E6}" type="datetimeFigureOut">
              <a:rPr kumimoji="1" lang="zh-CN" altLang="en-US" smtClean="0"/>
              <a:t>17/3/18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83578-19D4-F34C-B8C1-C97541798A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893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528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832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58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849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595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505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843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531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53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458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6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473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494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541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648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673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72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0057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771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8737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3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14"/>
          <p:cNvSpPr/>
          <p:nvPr/>
        </p:nvSpPr>
        <p:spPr>
          <a:xfrm>
            <a:off x="-6349" y="2501900"/>
            <a:ext cx="12198349" cy="1385888"/>
          </a:xfrm>
          <a:prstGeom prst="rect">
            <a:avLst/>
          </a:prstGeom>
          <a:gradFill rotWithShape="1">
            <a:gsLst>
              <a:gs pos="0">
                <a:srgbClr val="F7F7F7">
                  <a:alpha val="100000"/>
                </a:srgbClr>
              </a:gs>
              <a:gs pos="31000">
                <a:srgbClr val="F7F7F7">
                  <a:alpha val="100000"/>
                </a:srgbClr>
              </a:gs>
              <a:gs pos="75000">
                <a:srgbClr val="F7F7F7">
                  <a:alpha val="100000"/>
                </a:srgbClr>
              </a:gs>
              <a:gs pos="100000">
                <a:srgbClr val="EFEFEF">
                  <a:alpha val="100000"/>
                </a:srgbClr>
              </a:gs>
            </a:gsLst>
            <a:path path="rect">
              <a:fillToRect l="50000" t="129999" r="50000" b="129999"/>
            </a:path>
            <a:tileRect/>
          </a:gra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2" name="矩形 25"/>
          <p:cNvSpPr/>
          <p:nvPr/>
        </p:nvSpPr>
        <p:spPr>
          <a:xfrm>
            <a:off x="4567378" y="6142038"/>
            <a:ext cx="305724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实力</a:t>
            </a:r>
            <a:r>
              <a:rPr lang="en-US" altLang="zh-CN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IT</a:t>
            </a:r>
            <a:r>
              <a:rPr lang="zh-CN" altLang="en-US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教育培训 </a:t>
            </a:r>
            <a:r>
              <a:rPr lang="en-US" altLang="zh-CN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www.520it.com</a:t>
            </a:r>
            <a:endParaRPr lang="zh-CN" altLang="en-US" sz="1600" b="1" dirty="0">
              <a:latin typeface="新宋体" panose="02010609030101010101" charset="-122"/>
              <a:ea typeface="新宋体" panose="02010609030101010101" charset="-122"/>
              <a:sym typeface="黑体" panose="02010609060101010101" charset="-122"/>
            </a:endParaRPr>
          </a:p>
        </p:txBody>
      </p:sp>
      <p:pic>
        <p:nvPicPr>
          <p:cNvPr id="205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67" y="658813"/>
            <a:ext cx="10160000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4" name="矩形 19"/>
          <p:cNvSpPr/>
          <p:nvPr/>
        </p:nvSpPr>
        <p:spPr>
          <a:xfrm>
            <a:off x="-6349" y="1"/>
            <a:ext cx="12198349" cy="239713"/>
          </a:xfrm>
          <a:prstGeom prst="rect">
            <a:avLst/>
          </a:prstGeom>
          <a:solidFill>
            <a:srgbClr val="FFFFFF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5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32" y="5649912"/>
            <a:ext cx="1469269" cy="503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328" y="2733324"/>
            <a:ext cx="11331272" cy="933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328" y="3929786"/>
            <a:ext cx="11331272" cy="74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pPr fontAlgn="auto"/>
            <a:r>
              <a:rPr kumimoji="1"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 fontAlgn="auto"/>
            <a:r>
              <a:rPr kumimoji="1"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33" y="-9525"/>
            <a:ext cx="12223751" cy="6869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图片 15"/>
          <p:cNvPicPr>
            <a:picLocks noChangeAspect="1"/>
          </p:cNvPicPr>
          <p:nvPr/>
        </p:nvPicPr>
        <p:blipFill>
          <a:blip r:embed="rId5"/>
          <a:srcRect t="13312" r="786" b="49559"/>
          <a:stretch>
            <a:fillRect/>
          </a:stretch>
        </p:blipFill>
        <p:spPr>
          <a:xfrm>
            <a:off x="558801" y="4508500"/>
            <a:ext cx="10079567" cy="1593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矩形 29"/>
          <p:cNvSpPr/>
          <p:nvPr/>
        </p:nvSpPr>
        <p:spPr>
          <a:xfrm>
            <a:off x="-6349" y="1289051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矩形 25"/>
          <p:cNvSpPr/>
          <p:nvPr/>
        </p:nvSpPr>
        <p:spPr>
          <a:xfrm>
            <a:off x="4562086" y="6278563"/>
            <a:ext cx="305724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实力</a:t>
            </a:r>
            <a:r>
              <a:rPr lang="en-US" altLang="zh-CN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IT</a:t>
            </a:r>
            <a:r>
              <a:rPr lang="zh-CN" altLang="en-US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教育培训 </a:t>
            </a:r>
            <a:r>
              <a:rPr lang="en-US" altLang="zh-CN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www.520it.com</a:t>
            </a:r>
            <a:endParaRPr lang="zh-CN" altLang="en-US" sz="1600" b="1" dirty="0">
              <a:latin typeface="新宋体" panose="02010609030101010101" charset="-122"/>
              <a:ea typeface="新宋体" panose="02010609030101010101" charset="-122"/>
              <a:sym typeface="黑体" panose="02010609060101010101" charset="-122"/>
            </a:endParaRPr>
          </a:p>
        </p:txBody>
      </p:sp>
      <p:pic>
        <p:nvPicPr>
          <p:cNvPr id="1030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931" y="5821363"/>
            <a:ext cx="1391556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xmlns:p14="http://schemas.microsoft.com/office/powerpoint/2010/main">
    <p:fade/>
  </p:transition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 panose="020B0503020204020204" charset="-122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 panose="020B0503020204020204" charset="-122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anose="05000000000000000000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 panose="020B0503020204020204" charset="-122"/>
          <a:cs typeface="Eurostile"/>
        </a:defRPr>
      </a:lvl7pPr>
      <a:lvl8pPr marL="1830705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 panose="020B0503020204020204" charset="-122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anose="05000000000000000000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 panose="020B0503020204020204" charset="-122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4000"/>
              <a:t>数据结构与算法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solidFill>
                  <a:schemeClr val="tx1"/>
                </a:solidFill>
              </a:rPr>
              <a:t>MJ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常见复杂度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pic>
        <p:nvPicPr>
          <p:cNvPr id="2050" name="Picture 2" descr="https://timgsa.baidu.com/timg?image&amp;quality=80&amp;size=b9999_10000&amp;sec=1489503031662&amp;di=ec6e3af3f7b0fa3a8ece836401178caa&amp;imgtype=0&amp;src=http%3A%2F%2Fimages.cnitblog.com%2Fblog%2F360964%2F201305%2F17202533-82df84c42e7d4e16b2b7771fd9a303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9" y="1349435"/>
            <a:ext cx="46291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35" y="4548754"/>
            <a:ext cx="69532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9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常见排序算法的复杂度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pic>
        <p:nvPicPr>
          <p:cNvPr id="1026" name="Picture 2" descr="http://images.cnitblog.com/blog/512692/201304/12095757-775cf861406644bfad60ff2763f499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9" y="1606288"/>
            <a:ext cx="65055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3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算法的优化方向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用尽量少的内存空间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用尽量少的执行步骤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根据情况，可以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空间换时间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时间换空间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76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线性表简介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什么是线性表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线性表是</a:t>
            </a:r>
            <a:r>
              <a:rPr lang="en-US" altLang="zh-CN"/>
              <a:t>n</a:t>
            </a:r>
            <a:r>
              <a:rPr lang="zh-CN" altLang="en-US"/>
              <a:t>个具有相同特性的数据元素</a:t>
            </a:r>
            <a:r>
              <a:rPr lang="en-US" altLang="zh-CN"/>
              <a:t>(</a:t>
            </a:r>
            <a:r>
              <a:rPr lang="zh-CN" altLang="en-US"/>
              <a:t>节点</a:t>
            </a:r>
            <a:r>
              <a:rPr lang="en-US" altLang="zh-CN"/>
              <a:t>)a</a:t>
            </a:r>
            <a:r>
              <a:rPr lang="en-US" altLang="zh-CN" baseline="-25000"/>
              <a:t>1</a:t>
            </a:r>
            <a:r>
              <a:rPr lang="en-US" altLang="zh-CN"/>
              <a:t>,a</a:t>
            </a:r>
            <a:r>
              <a:rPr lang="en-US" altLang="zh-CN" baseline="-25000"/>
              <a:t>2</a:t>
            </a:r>
            <a:r>
              <a:rPr lang="en-US" altLang="zh-CN"/>
              <a:t>,...a</a:t>
            </a:r>
            <a:r>
              <a:rPr lang="en-US" altLang="zh-CN" baseline="-25000"/>
              <a:t>n</a:t>
            </a:r>
            <a:r>
              <a:rPr lang="zh-CN" altLang="en-US"/>
              <a:t>组成的有限</a:t>
            </a:r>
            <a:r>
              <a:rPr lang="zh-CN" altLang="en-US">
                <a:solidFill>
                  <a:srgbClr val="FF0000"/>
                </a:solidFill>
              </a:rPr>
              <a:t>序</a:t>
            </a:r>
            <a:r>
              <a:rPr lang="zh-CN" altLang="en-US"/>
              <a:t>列（</a:t>
            </a:r>
            <a:r>
              <a:rPr lang="en-US" altLang="zh-CN"/>
              <a:t>n&gt;=0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当</a:t>
            </a:r>
            <a:r>
              <a:rPr lang="en-US" altLang="zh-CN"/>
              <a:t>n=0</a:t>
            </a:r>
            <a:r>
              <a:rPr lang="zh-CN" altLang="en-US"/>
              <a:t>时，称为空表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/>
              <a:t>a</a:t>
            </a:r>
            <a:r>
              <a:rPr lang="en-US" altLang="zh-CN" baseline="-25000"/>
              <a:t>1</a:t>
            </a:r>
            <a:r>
              <a:rPr lang="zh-CN" altLang="en-US"/>
              <a:t>称为线性表的第一个</a:t>
            </a:r>
            <a:r>
              <a:rPr lang="en-US" altLang="zh-CN"/>
              <a:t>(</a:t>
            </a:r>
            <a:r>
              <a:rPr lang="zh-CN" altLang="en-US"/>
              <a:t>首</a:t>
            </a:r>
            <a:r>
              <a:rPr lang="en-US" altLang="zh-CN"/>
              <a:t>)</a:t>
            </a:r>
            <a:r>
              <a:rPr lang="zh-CN" altLang="en-US"/>
              <a:t>结点，</a:t>
            </a:r>
            <a:r>
              <a:rPr lang="en-US" altLang="zh-CN"/>
              <a:t>a</a:t>
            </a:r>
            <a:r>
              <a:rPr lang="en-US" altLang="zh-CN" baseline="-25000"/>
              <a:t>n</a:t>
            </a:r>
            <a:r>
              <a:rPr lang="zh-CN" altLang="en-US"/>
              <a:t>称为线性表的最后一个</a:t>
            </a:r>
            <a:r>
              <a:rPr lang="en-US" altLang="zh-CN"/>
              <a:t>(</a:t>
            </a:r>
            <a:r>
              <a:rPr lang="zh-CN" altLang="en-US"/>
              <a:t>尾</a:t>
            </a:r>
            <a:r>
              <a:rPr lang="en-US" altLang="zh-CN"/>
              <a:t>)</a:t>
            </a:r>
            <a:r>
              <a:rPr lang="zh-CN" altLang="en-US"/>
              <a:t>结点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/>
              <a:t>a</a:t>
            </a:r>
            <a:r>
              <a:rPr lang="en-US" altLang="zh-CN" baseline="-25000"/>
              <a:t>1</a:t>
            </a:r>
            <a:r>
              <a:rPr lang="en-US" altLang="zh-CN"/>
              <a:t>,a</a:t>
            </a:r>
            <a:r>
              <a:rPr lang="en-US" altLang="zh-CN" baseline="-25000"/>
              <a:t>2</a:t>
            </a:r>
            <a:r>
              <a:rPr lang="en-US" altLang="zh-CN"/>
              <a:t>,...a</a:t>
            </a:r>
            <a:r>
              <a:rPr lang="en-US" altLang="zh-CN" baseline="-25000"/>
              <a:t>i-1</a:t>
            </a:r>
            <a:r>
              <a:rPr lang="zh-CN" altLang="en-US"/>
              <a:t>都是</a:t>
            </a:r>
            <a:r>
              <a:rPr lang="en-US" altLang="zh-CN"/>
              <a:t>a</a:t>
            </a:r>
            <a:r>
              <a:rPr lang="en-US" altLang="zh-CN" baseline="-25000"/>
              <a:t>i</a:t>
            </a:r>
            <a:r>
              <a:rPr lang="zh-CN" altLang="en-US"/>
              <a:t>的</a:t>
            </a:r>
            <a:r>
              <a:rPr lang="zh-CN" altLang="en-US">
                <a:solidFill>
                  <a:schemeClr val="folHlink"/>
                </a:solidFill>
              </a:rPr>
              <a:t>前驱</a:t>
            </a:r>
            <a:r>
              <a:rPr lang="zh-CN" altLang="en-US"/>
              <a:t>，其中</a:t>
            </a:r>
            <a:r>
              <a:rPr lang="en-US" altLang="zh-CN"/>
              <a:t>a</a:t>
            </a:r>
            <a:r>
              <a:rPr lang="en-US" altLang="zh-CN" baseline="-25000"/>
              <a:t>i-1</a:t>
            </a:r>
            <a:r>
              <a:rPr lang="zh-CN" altLang="en-US"/>
              <a:t>是</a:t>
            </a:r>
            <a:r>
              <a:rPr lang="en-US" altLang="zh-CN"/>
              <a:t>a</a:t>
            </a:r>
            <a:r>
              <a:rPr lang="en-US" altLang="zh-CN" baseline="-25000"/>
              <a:t>i</a:t>
            </a:r>
            <a:r>
              <a:rPr lang="zh-CN" altLang="en-US"/>
              <a:t>的</a:t>
            </a:r>
            <a:r>
              <a:rPr lang="zh-CN" altLang="en-US">
                <a:solidFill>
                  <a:schemeClr val="folHlink"/>
                </a:solidFill>
              </a:rPr>
              <a:t>直接前驱</a:t>
            </a:r>
            <a:r>
              <a:rPr lang="en-US" altLang="zh-CN"/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/>
              <a:t>a</a:t>
            </a:r>
            <a:r>
              <a:rPr lang="en-US" altLang="zh-CN" baseline="-25000"/>
              <a:t>i+1</a:t>
            </a:r>
            <a:r>
              <a:rPr lang="en-US" altLang="zh-CN"/>
              <a:t>,a</a:t>
            </a:r>
            <a:r>
              <a:rPr lang="en-US" altLang="zh-CN" baseline="-25000"/>
              <a:t>i+2</a:t>
            </a:r>
            <a:r>
              <a:rPr lang="en-US" altLang="zh-CN"/>
              <a:t>,...a</a:t>
            </a:r>
            <a:r>
              <a:rPr lang="en-US" altLang="zh-CN" baseline="-25000"/>
              <a:t>n</a:t>
            </a:r>
            <a:r>
              <a:rPr lang="zh-CN" altLang="en-US"/>
              <a:t>都是</a:t>
            </a:r>
            <a:r>
              <a:rPr lang="en-US" altLang="zh-CN"/>
              <a:t>a</a:t>
            </a:r>
            <a:r>
              <a:rPr lang="en-US" altLang="zh-CN" baseline="-25000"/>
              <a:t>i</a:t>
            </a:r>
            <a:r>
              <a:rPr lang="zh-CN" altLang="en-US"/>
              <a:t>的</a:t>
            </a:r>
            <a:r>
              <a:rPr lang="zh-CN" altLang="en-US">
                <a:solidFill>
                  <a:schemeClr val="folHlink"/>
                </a:solidFill>
              </a:rPr>
              <a:t>后继</a:t>
            </a:r>
            <a:r>
              <a:rPr lang="zh-CN" altLang="en-US"/>
              <a:t>，其中</a:t>
            </a:r>
            <a:r>
              <a:rPr lang="en-US" altLang="zh-CN"/>
              <a:t>a</a:t>
            </a:r>
            <a:r>
              <a:rPr lang="en-US" altLang="zh-CN" baseline="-25000"/>
              <a:t>i+1</a:t>
            </a:r>
            <a:r>
              <a:rPr lang="zh-CN" altLang="en-US"/>
              <a:t>是</a:t>
            </a:r>
            <a:r>
              <a:rPr lang="en-US" altLang="zh-CN"/>
              <a:t>a</a:t>
            </a:r>
            <a:r>
              <a:rPr lang="en-US" altLang="zh-CN" baseline="-25000"/>
              <a:t>i</a:t>
            </a:r>
            <a:r>
              <a:rPr lang="zh-CN" altLang="en-US"/>
              <a:t>的</a:t>
            </a:r>
            <a:r>
              <a:rPr lang="zh-CN" altLang="en-US">
                <a:solidFill>
                  <a:schemeClr val="folHlink"/>
                </a:solidFill>
              </a:rPr>
              <a:t>直接后继</a:t>
            </a:r>
            <a:r>
              <a:rPr lang="zh-CN" altLang="en-US"/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65" y="3989895"/>
            <a:ext cx="30194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9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线性表的顺序存储结构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用一组</a:t>
            </a:r>
            <a:r>
              <a:rPr lang="zh-CN" altLang="en-US">
                <a:solidFill>
                  <a:srgbClr val="FF0000"/>
                </a:solidFill>
              </a:rPr>
              <a:t>地址连续</a:t>
            </a:r>
            <a:r>
              <a:rPr lang="zh-CN" altLang="en-US"/>
              <a:t>的存储单元依次存储线性表的数据元素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79" y="1895751"/>
            <a:ext cx="4631554" cy="12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线性表的常见操作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 sz="1800"/>
              <a:t>创建线性表</a:t>
            </a:r>
            <a:endParaRPr lang="en-US" altLang="zh-CN" sz="180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800"/>
              <a:t>销毁线性表</a:t>
            </a:r>
            <a:endParaRPr lang="en-US" altLang="zh-CN" sz="180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800"/>
              <a:t>获得线性表的当前长度</a:t>
            </a:r>
            <a:endParaRPr lang="en-US" altLang="zh-CN" sz="1800"/>
          </a:p>
          <a:p>
            <a:r>
              <a:rPr lang="zh-CN" altLang="en-US" sz="1800"/>
              <a:t>获得某个位置的节点数据</a:t>
            </a:r>
            <a:endParaRPr lang="en-US" altLang="zh-CN" sz="1800"/>
          </a:p>
          <a:p>
            <a:r>
              <a:rPr lang="zh-CN" altLang="en-US" sz="1800"/>
              <a:t>设置某个位置的节点数据</a:t>
            </a:r>
            <a:endParaRPr lang="en-US" altLang="zh-CN" sz="1800"/>
          </a:p>
          <a:p>
            <a:r>
              <a:rPr lang="zh-CN" altLang="en-US" sz="1800"/>
              <a:t>在某个位置插入节点数据</a:t>
            </a:r>
            <a:endParaRPr lang="en-US" altLang="zh-CN" sz="1800"/>
          </a:p>
          <a:p>
            <a:r>
              <a:rPr lang="zh-CN" altLang="en-US" sz="1800"/>
              <a:t>在最后位置添加节点数据</a:t>
            </a:r>
            <a:endParaRPr lang="en-US" altLang="zh-CN" sz="1800"/>
          </a:p>
          <a:p>
            <a:r>
              <a:rPr lang="zh-CN" altLang="en-US" sz="1800"/>
              <a:t>获得某个节点的索引位置</a:t>
            </a:r>
            <a:endParaRPr lang="en-US" altLang="zh-CN" sz="1800"/>
          </a:p>
          <a:p>
            <a:r>
              <a:rPr lang="zh-CN" altLang="en-US" sz="1800"/>
              <a:t>移除某个位置的节点数据</a:t>
            </a:r>
            <a:endParaRPr lang="en-US" altLang="zh-CN" sz="1800"/>
          </a:p>
          <a:p>
            <a:r>
              <a:rPr lang="zh-CN" altLang="en-US" sz="1800"/>
              <a:t>移除某个节点数据</a:t>
            </a:r>
            <a:endParaRPr lang="en-US" altLang="zh-CN" sz="1800"/>
          </a:p>
          <a:p>
            <a:r>
              <a:rPr lang="zh-CN" altLang="en-US" sz="1800"/>
              <a:t>清空线性表</a:t>
            </a:r>
            <a:endParaRPr lang="en-US" altLang="zh-CN" sz="1800"/>
          </a:p>
          <a:p>
            <a:r>
              <a:rPr lang="en-US" altLang="zh-CN" sz="180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18464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7992756" y="1431376"/>
            <a:ext cx="2475952" cy="377367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94879" y="2304421"/>
            <a:ext cx="2700968" cy="2070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顺序线性表的内存分布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04236"/>
              </p:ext>
            </p:extLst>
          </p:nvPr>
        </p:nvGraphicFramePr>
        <p:xfrm>
          <a:off x="9030676" y="2119756"/>
          <a:ext cx="121529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52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45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22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78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14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67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9315156" y="15844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数据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89895" y="2407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线性表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4088"/>
              </p:ext>
            </p:extLst>
          </p:nvPr>
        </p:nvGraphicFramePr>
        <p:xfrm>
          <a:off x="1920830" y="3001567"/>
          <a:ext cx="12152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52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0x4000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" name="组 24"/>
          <p:cNvGrpSpPr/>
          <p:nvPr/>
        </p:nvGrpSpPr>
        <p:grpSpPr>
          <a:xfrm>
            <a:off x="7992756" y="2119755"/>
            <a:ext cx="936479" cy="2959668"/>
            <a:chOff x="7992756" y="2119755"/>
            <a:chExt cx="936479" cy="2959668"/>
          </a:xfrm>
        </p:grpSpPr>
        <p:sp>
          <p:nvSpPr>
            <p:cNvPr id="14" name="文本框 13"/>
            <p:cNvSpPr txBox="1"/>
            <p:nvPr/>
          </p:nvSpPr>
          <p:spPr>
            <a:xfrm>
              <a:off x="7992760" y="2119755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0x4000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92760" y="2489087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0x4008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992759" y="2858419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0x4010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992758" y="3227751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0x4018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992758" y="3597506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0x4020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992757" y="3968921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0x4028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92757" y="4335747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0x4030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992756" y="4710091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0x4038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767555" y="3001567"/>
            <a:ext cx="1079142" cy="1107996"/>
            <a:chOff x="349370" y="2119755"/>
            <a:chExt cx="1079142" cy="1107996"/>
          </a:xfrm>
        </p:grpSpPr>
        <p:sp>
          <p:nvSpPr>
            <p:cNvPr id="12" name="文本框 11"/>
            <p:cNvSpPr txBox="1"/>
            <p:nvPr/>
          </p:nvSpPr>
          <p:spPr>
            <a:xfrm>
              <a:off x="349370" y="2119755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capacity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56771" y="2489087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length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56771" y="2858419"/>
              <a:ext cx="8640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values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4" name="直线箭头连接符 23"/>
          <p:cNvCxnSpPr>
            <a:endCxn id="14" idx="1"/>
          </p:cNvCxnSpPr>
          <p:nvPr/>
        </p:nvCxnSpPr>
        <p:spPr>
          <a:xfrm flipV="1">
            <a:off x="3136122" y="2304421"/>
            <a:ext cx="4856638" cy="1596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16455" y="1785267"/>
            <a:ext cx="467253" cy="4193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0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683708" y="1785267"/>
            <a:ext cx="467253" cy="4193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1</a:t>
            </a:r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150961" y="1785267"/>
            <a:ext cx="467253" cy="4193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2</a:t>
            </a:r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618215" y="1785267"/>
            <a:ext cx="467253" cy="4193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3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204476" y="2329701"/>
            <a:ext cx="467253" cy="419358"/>
          </a:xfrm>
          <a:prstGeom prst="rect">
            <a:avLst/>
          </a:prstGeom>
          <a:solidFill>
            <a:srgbClr val="4BACC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7</a:t>
            </a:r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683708" y="2343581"/>
            <a:ext cx="467253" cy="419358"/>
          </a:xfrm>
          <a:prstGeom prst="rect">
            <a:avLst/>
          </a:prstGeom>
          <a:solidFill>
            <a:srgbClr val="4BACC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4</a:t>
            </a:r>
            <a:endParaRPr kumimoji="1"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438102" y="3459921"/>
            <a:ext cx="467253" cy="41935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5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69173" y="1785267"/>
            <a:ext cx="19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Value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=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5</a:t>
            </a:r>
          </a:p>
          <a:p>
            <a:r>
              <a:rPr kumimoji="1" lang="en-US" altLang="zh-CN" smtClean="0"/>
              <a:t>removeCount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=</a:t>
            </a:r>
            <a:r>
              <a:rPr kumimoji="1" lang="zh-CN" altLang="en-US" smtClean="0"/>
              <a:t> </a:t>
            </a:r>
            <a:r>
              <a:rPr kumimoji="1" lang="zh-CN" altLang="zh-CN" smtClean="0"/>
              <a:t>2</a:t>
            </a:r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09443" y="2343581"/>
            <a:ext cx="467253" cy="41935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5</a:t>
            </a:r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049530" y="1785267"/>
            <a:ext cx="467253" cy="4193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/>
              <a:t>4</a:t>
            </a:r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504804" y="1785267"/>
            <a:ext cx="467253" cy="4193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5</a:t>
            </a:r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726041" y="3510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618215" y="2343581"/>
            <a:ext cx="467253" cy="419358"/>
          </a:xfrm>
          <a:prstGeom prst="rect">
            <a:avLst/>
          </a:prstGeom>
          <a:solidFill>
            <a:srgbClr val="4BACC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6</a:t>
            </a:r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174937" y="2329701"/>
            <a:ext cx="467253" cy="419358"/>
          </a:xfrm>
          <a:prstGeom prst="rect">
            <a:avLst/>
          </a:prstGeom>
          <a:solidFill>
            <a:srgbClr val="4BACC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869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线性表的链式存储结构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用一组</a:t>
            </a:r>
            <a:r>
              <a:rPr lang="zh-CN" altLang="en-US">
                <a:solidFill>
                  <a:srgbClr val="FF0000"/>
                </a:solidFill>
              </a:rPr>
              <a:t>任意</a:t>
            </a:r>
            <a:r>
              <a:rPr lang="zh-CN" altLang="en-US"/>
              <a:t>的存储单元存储线性表中的数据元素，它的存储单元可以是连续的，也可以是不连续的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52" y="2366932"/>
            <a:ext cx="3134890" cy="30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5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353507" y="1479646"/>
            <a:ext cx="2249016" cy="1850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669755" y="3987846"/>
            <a:ext cx="2249016" cy="18502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631359" y="1479646"/>
            <a:ext cx="2249016" cy="18502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460776" y="3987846"/>
            <a:ext cx="2249016" cy="18502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3507" y="3987846"/>
            <a:ext cx="2249016" cy="185024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链式线性表的内存分布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86082" y="15832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线性表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16498"/>
              </p:ext>
            </p:extLst>
          </p:nvPr>
        </p:nvGraphicFramePr>
        <p:xfrm>
          <a:off x="1317017" y="2177100"/>
          <a:ext cx="12152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52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0x5033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410509" y="2161983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length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1383" y="2535347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header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64274"/>
              </p:ext>
            </p:extLst>
          </p:nvPr>
        </p:nvGraphicFramePr>
        <p:xfrm>
          <a:off x="4320505" y="4784011"/>
          <a:ext cx="12152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52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45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0x4012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组 2"/>
          <p:cNvGrpSpPr/>
          <p:nvPr/>
        </p:nvGrpSpPr>
        <p:grpSpPr>
          <a:xfrm>
            <a:off x="3460776" y="4784011"/>
            <a:ext cx="758285" cy="741680"/>
            <a:chOff x="1858208" y="3963399"/>
            <a:chExt cx="758285" cy="741680"/>
          </a:xfrm>
        </p:grpSpPr>
        <p:sp>
          <p:nvSpPr>
            <p:cNvPr id="27" name="矩形 26"/>
            <p:cNvSpPr/>
            <p:nvPr/>
          </p:nvSpPr>
          <p:spPr>
            <a:xfrm>
              <a:off x="1915210" y="4335747"/>
              <a:ext cx="6442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next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58208" y="3963399"/>
              <a:ext cx="758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value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22594"/>
              </p:ext>
            </p:extLst>
          </p:nvPr>
        </p:nvGraphicFramePr>
        <p:xfrm>
          <a:off x="7542911" y="4816702"/>
          <a:ext cx="12152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52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22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0x4134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0" name="组 29"/>
          <p:cNvGrpSpPr/>
          <p:nvPr/>
        </p:nvGrpSpPr>
        <p:grpSpPr>
          <a:xfrm>
            <a:off x="6683182" y="4816702"/>
            <a:ext cx="758285" cy="741680"/>
            <a:chOff x="1858208" y="3963399"/>
            <a:chExt cx="758285" cy="741680"/>
          </a:xfrm>
        </p:grpSpPr>
        <p:sp>
          <p:nvSpPr>
            <p:cNvPr id="31" name="矩形 30"/>
            <p:cNvSpPr/>
            <p:nvPr/>
          </p:nvSpPr>
          <p:spPr>
            <a:xfrm>
              <a:off x="1915210" y="4335747"/>
              <a:ext cx="6442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next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858208" y="3963399"/>
              <a:ext cx="758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value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916275" y="4281033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</a:rPr>
              <a:t>地址：</a:t>
            </a:r>
            <a:r>
              <a:rPr lang="en-US" altLang="zh-CN">
                <a:solidFill>
                  <a:srgbClr val="0000FF"/>
                </a:solidFill>
              </a:rPr>
              <a:t>0x3086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72226" y="4239261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</a:rPr>
              <a:t>地址：</a:t>
            </a:r>
            <a:r>
              <a:rPr lang="en-US" altLang="zh-CN">
                <a:solidFill>
                  <a:srgbClr val="0000FF"/>
                </a:solidFill>
              </a:rPr>
              <a:t>0x4012</a:t>
            </a:r>
            <a:endParaRPr lang="zh-CN" altLang="en-US">
              <a:solidFill>
                <a:srgbClr val="0000FF"/>
              </a:solidFill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08146"/>
              </p:ext>
            </p:extLst>
          </p:nvPr>
        </p:nvGraphicFramePr>
        <p:xfrm>
          <a:off x="10552360" y="2245029"/>
          <a:ext cx="12152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52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78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NULL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6" name="组 35"/>
          <p:cNvGrpSpPr/>
          <p:nvPr/>
        </p:nvGrpSpPr>
        <p:grpSpPr>
          <a:xfrm>
            <a:off x="9692631" y="2245029"/>
            <a:ext cx="758285" cy="741680"/>
            <a:chOff x="1858208" y="3963399"/>
            <a:chExt cx="758285" cy="741680"/>
          </a:xfrm>
        </p:grpSpPr>
        <p:sp>
          <p:nvSpPr>
            <p:cNvPr id="37" name="矩形 36"/>
            <p:cNvSpPr/>
            <p:nvPr/>
          </p:nvSpPr>
          <p:spPr>
            <a:xfrm>
              <a:off x="1915210" y="4335747"/>
              <a:ext cx="6442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next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858208" y="3963399"/>
              <a:ext cx="758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value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9881675" y="1667588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</a:rPr>
              <a:t>地址：</a:t>
            </a:r>
            <a:r>
              <a:rPr lang="en-US" altLang="zh-CN">
                <a:solidFill>
                  <a:srgbClr val="0000FF"/>
                </a:solidFill>
              </a:rPr>
              <a:t>0x4134</a:t>
            </a:r>
            <a:endParaRPr lang="zh-CN" altLang="en-US">
              <a:solidFill>
                <a:srgbClr val="0000FF"/>
              </a:solidFill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192258"/>
              </p:ext>
            </p:extLst>
          </p:nvPr>
        </p:nvGraphicFramePr>
        <p:xfrm>
          <a:off x="1213236" y="4747731"/>
          <a:ext cx="12152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52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NULL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0x3086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1" name="组 40"/>
          <p:cNvGrpSpPr/>
          <p:nvPr/>
        </p:nvGrpSpPr>
        <p:grpSpPr>
          <a:xfrm>
            <a:off x="353507" y="4747731"/>
            <a:ext cx="758285" cy="741680"/>
            <a:chOff x="1858208" y="3963399"/>
            <a:chExt cx="758285" cy="741680"/>
          </a:xfrm>
        </p:grpSpPr>
        <p:sp>
          <p:nvSpPr>
            <p:cNvPr id="42" name="矩形 41"/>
            <p:cNvSpPr/>
            <p:nvPr/>
          </p:nvSpPr>
          <p:spPr>
            <a:xfrm>
              <a:off x="1915210" y="4335747"/>
              <a:ext cx="6442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next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58208" y="3963399"/>
              <a:ext cx="758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value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809006" y="4244753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FF"/>
                </a:solidFill>
              </a:rPr>
              <a:t>地址：</a:t>
            </a:r>
            <a:r>
              <a:rPr lang="en-US" altLang="zh-CN">
                <a:solidFill>
                  <a:srgbClr val="0000FF"/>
                </a:solidFill>
              </a:rPr>
              <a:t>0x5033</a:t>
            </a:r>
            <a:endParaRPr lang="zh-CN" altLang="en-US">
              <a:solidFill>
                <a:srgbClr val="0000FF"/>
              </a:solidFill>
            </a:endParaRPr>
          </a:p>
        </p:txBody>
      </p:sp>
      <p:cxnSp>
        <p:nvCxnSpPr>
          <p:cNvPr id="6" name="直线箭头连接符 5"/>
          <p:cNvCxnSpPr>
            <a:stCxn id="11" idx="2"/>
            <a:endCxn id="4" idx="0"/>
          </p:cNvCxnSpPr>
          <p:nvPr/>
        </p:nvCxnSpPr>
        <p:spPr>
          <a:xfrm flipH="1">
            <a:off x="1478015" y="2918780"/>
            <a:ext cx="446648" cy="1069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endCxn id="45" idx="1"/>
          </p:cNvCxnSpPr>
          <p:nvPr/>
        </p:nvCxnSpPr>
        <p:spPr>
          <a:xfrm flipV="1">
            <a:off x="2428528" y="4912968"/>
            <a:ext cx="1032248" cy="395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>
            <a:endCxn id="46" idx="1"/>
          </p:cNvCxnSpPr>
          <p:nvPr/>
        </p:nvCxnSpPr>
        <p:spPr>
          <a:xfrm flipV="1">
            <a:off x="5535166" y="4912968"/>
            <a:ext cx="1134589" cy="395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endCxn id="47" idx="2"/>
          </p:cNvCxnSpPr>
          <p:nvPr/>
        </p:nvCxnSpPr>
        <p:spPr>
          <a:xfrm flipV="1">
            <a:off x="8758203" y="3329889"/>
            <a:ext cx="1997664" cy="1999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4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6" grpId="0" animBg="1"/>
      <p:bldP spid="47" grpId="0" animBg="1"/>
      <p:bldP spid="45" grpId="0" animBg="1"/>
      <p:bldP spid="4" grpId="0" animBg="1"/>
      <p:bldP spid="10" grpId="0"/>
      <p:bldP spid="13" grpId="0"/>
      <p:bldP spid="22" grpId="0"/>
      <p:bldP spid="33" grpId="0"/>
      <p:bldP spid="34" grpId="0"/>
      <p:bldP spid="39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数据结构简介</a:t>
            </a:r>
            <a:endParaRPr lang="en-US" altLang="zh-CN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什么是数据结构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计算机存储、组织数据的方式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相互之间存在一种或者多种特定关系的数据元素的集合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endParaRPr lang="en-US" altLang="zh-CN"/>
          </a:p>
          <a:p>
            <a:r>
              <a:rPr lang="zh-CN" altLang="en-US"/>
              <a:t>常见的数据结构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线性表（数组、链表、栈、队列）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树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图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6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栈是一种特殊的线性表，后进先出的原则（</a:t>
            </a:r>
            <a:r>
              <a:rPr lang="en-US" altLang="zh-CN"/>
              <a:t>Last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First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，</a:t>
            </a:r>
            <a:r>
              <a:rPr lang="en-US" altLang="zh-CN"/>
              <a:t>LIFO</a:t>
            </a:r>
            <a:r>
              <a:rPr lang="zh-CN" altLang="en-US"/>
              <a:t>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常见操作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创建（</a:t>
            </a:r>
            <a:r>
              <a:rPr lang="en-US" altLang="zh-CN"/>
              <a:t>create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销毁（</a:t>
            </a:r>
            <a:r>
              <a:rPr lang="en-US" altLang="zh-CN"/>
              <a:t>destroy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清空（</a:t>
            </a:r>
            <a:r>
              <a:rPr lang="en-US" altLang="zh-CN"/>
              <a:t>clear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压栈（</a:t>
            </a:r>
            <a:r>
              <a:rPr lang="en-US" altLang="zh-CN"/>
              <a:t>push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出栈（</a:t>
            </a:r>
            <a:r>
              <a:rPr lang="en-US" altLang="zh-CN"/>
              <a:t>pop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获得栈顶元素（</a:t>
            </a:r>
            <a:r>
              <a:rPr lang="en-US" altLang="zh-CN"/>
              <a:t>top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获得元素数量（</a:t>
            </a:r>
            <a:r>
              <a:rPr lang="en-US" altLang="zh-CN"/>
              <a:t>length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en-US" altLang="zh-CN"/>
              <a:t>......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3" y="2372457"/>
            <a:ext cx="3976468" cy="25629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309" y="2370953"/>
            <a:ext cx="3395702" cy="25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队列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栈是一种特殊的线性表，先进先出的原则（</a:t>
            </a:r>
            <a:r>
              <a:rPr lang="en-US" altLang="zh-CN"/>
              <a:t>First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First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，</a:t>
            </a:r>
            <a:r>
              <a:rPr lang="en-US" altLang="zh-CN"/>
              <a:t>FIFO</a:t>
            </a:r>
            <a:r>
              <a:rPr lang="zh-CN" altLang="en-US"/>
              <a:t>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常见操作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创建（</a:t>
            </a:r>
            <a:r>
              <a:rPr lang="en-US" altLang="zh-CN"/>
              <a:t>create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销毁（</a:t>
            </a:r>
            <a:r>
              <a:rPr lang="en-US" altLang="zh-CN"/>
              <a:t>destroy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清空（</a:t>
            </a:r>
            <a:r>
              <a:rPr lang="en-US" altLang="zh-CN"/>
              <a:t>clear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入列（</a:t>
            </a:r>
            <a:r>
              <a:rPr lang="en-US" altLang="zh-CN"/>
              <a:t>enqueue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出列（</a:t>
            </a:r>
            <a:r>
              <a:rPr lang="en-US" altLang="zh-CN"/>
              <a:t>dequeue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获得头元素（</a:t>
            </a:r>
            <a:r>
              <a:rPr lang="en-US" altLang="zh-CN"/>
              <a:t>head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获得元素数量（</a:t>
            </a:r>
            <a:r>
              <a:rPr lang="en-US" altLang="zh-CN"/>
              <a:t>length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en-US" altLang="zh-CN"/>
              <a:t>......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41" y="2506617"/>
            <a:ext cx="8135543" cy="17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0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33" y="1786303"/>
            <a:ext cx="3086100" cy="3949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235" y="1907442"/>
            <a:ext cx="5651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3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树的深度（</a:t>
            </a:r>
            <a:r>
              <a:rPr kumimoji="1" lang="en-US" altLang="zh-CN"/>
              <a:t>depth</a:t>
            </a:r>
            <a:r>
              <a:rPr kumimoji="1" lang="zh-CN" altLang="en-US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47" y="1884973"/>
            <a:ext cx="6197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6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树的度（</a:t>
            </a:r>
            <a:r>
              <a:rPr kumimoji="1" lang="en-US" altLang="zh-CN"/>
              <a:t>degreee</a:t>
            </a:r>
            <a:r>
              <a:rPr kumimoji="1" lang="zh-CN" altLang="en-US"/>
              <a:t>）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节点的度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子节点数量</a:t>
            </a:r>
            <a:endParaRPr lang="en-US" altLang="zh-CN"/>
          </a:p>
          <a:p>
            <a:pPr>
              <a:buFont typeface="Wingdings" charset="2"/>
              <a:buChar char="Ø"/>
            </a:pPr>
            <a:endParaRPr lang="en-US" altLang="zh-CN"/>
          </a:p>
          <a:p>
            <a:pPr>
              <a:buFont typeface="Wingdings" charset="2"/>
              <a:buChar char="l"/>
            </a:pPr>
            <a:r>
              <a:rPr lang="zh-CN" altLang="en-US"/>
              <a:t>树的度</a:t>
            </a:r>
            <a:endParaRPr lang="en-US" altLang="zh-CN"/>
          </a:p>
          <a:p>
            <a:pPr>
              <a:buFont typeface="Wingdings" charset="2"/>
              <a:buChar char="Ø"/>
            </a:pPr>
            <a:r>
              <a:rPr lang="zh-CN" altLang="en-US"/>
              <a:t>所有节点的度中的最大值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640" y="1559170"/>
            <a:ext cx="5445914" cy="381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9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树的应用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186" y="1905977"/>
            <a:ext cx="4104882" cy="35686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" y="1612901"/>
            <a:ext cx="2832851" cy="4466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88" y="1612901"/>
            <a:ext cx="4443757" cy="41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树的常见操作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创建（</a:t>
            </a:r>
            <a:r>
              <a:rPr lang="en-US" altLang="zh-CN"/>
              <a:t>create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销毁（</a:t>
            </a:r>
            <a:r>
              <a:rPr lang="en-US" altLang="zh-CN"/>
              <a:t>destroy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清空（</a:t>
            </a:r>
            <a:r>
              <a:rPr lang="en-US" altLang="zh-CN"/>
              <a:t>clear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插入元素（</a:t>
            </a:r>
            <a:r>
              <a:rPr lang="en-US" altLang="zh-CN"/>
              <a:t>insert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删除元素（</a:t>
            </a:r>
            <a:r>
              <a:rPr lang="en-US" altLang="zh-CN"/>
              <a:t>remove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获得某个位置的元素（</a:t>
            </a:r>
            <a:r>
              <a:rPr lang="en-US" altLang="zh-CN"/>
              <a:t>get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获得根元素（</a:t>
            </a:r>
            <a:r>
              <a:rPr lang="en-US" altLang="zh-CN"/>
              <a:t>root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获得元素的数量（</a:t>
            </a:r>
            <a:r>
              <a:rPr lang="en-US" altLang="zh-CN"/>
              <a:t>length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获得树的深度（</a:t>
            </a:r>
            <a:r>
              <a:rPr lang="en-US" altLang="zh-CN"/>
              <a:t>depth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获得树的度（</a:t>
            </a:r>
            <a:r>
              <a:rPr lang="en-US" altLang="zh-CN"/>
              <a:t>degree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/>
              <a:t>......</a:t>
            </a:r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64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树在内存中的存储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246" y="340795"/>
            <a:ext cx="3741616" cy="2110154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274645" y="3650641"/>
            <a:ext cx="1567405" cy="1173270"/>
            <a:chOff x="1433008" y="3434861"/>
            <a:chExt cx="1896670" cy="1483965"/>
          </a:xfrm>
        </p:grpSpPr>
        <p:sp>
          <p:nvSpPr>
            <p:cNvPr id="5" name="矩形 4"/>
            <p:cNvSpPr/>
            <p:nvPr/>
          </p:nvSpPr>
          <p:spPr>
            <a:xfrm>
              <a:off x="1433008" y="3434861"/>
              <a:ext cx="1896670" cy="14839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sz="1400"/>
            </a:p>
            <a:p>
              <a:pPr algn="ctr"/>
              <a:r>
                <a:rPr kumimoji="1" lang="zh-CN" altLang="en-US" sz="1400"/>
                <a:t>地址：</a:t>
              </a:r>
              <a:r>
                <a:rPr kumimoji="1" lang="en-US" altLang="zh-CN" sz="1400"/>
                <a:t>0x100</a:t>
              </a:r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zh-CN" altLang="en-US" sz="1400"/>
            </a:p>
          </p:txBody>
        </p:sp>
        <p:grpSp>
          <p:nvGrpSpPr>
            <p:cNvPr id="10" name="组 9"/>
            <p:cNvGrpSpPr/>
            <p:nvPr/>
          </p:nvGrpSpPr>
          <p:grpSpPr>
            <a:xfrm>
              <a:off x="1509144" y="3784100"/>
              <a:ext cx="1744401" cy="1019910"/>
              <a:chOff x="1509144" y="3678593"/>
              <a:chExt cx="1744401" cy="101991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509146" y="367859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value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0000FF"/>
                    </a:solidFill>
                  </a:rPr>
                  <a:t>A</a:t>
                </a:r>
                <a:endParaRPr kumimoji="1" lang="zh-CN" altLang="en-US" sz="140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509145" y="401856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parent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FF0000"/>
                    </a:solidFill>
                  </a:rPr>
                  <a:t>NULL</a:t>
                </a:r>
                <a:endParaRPr kumimoji="1" lang="zh-CN" alt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509144" y="4358533"/>
                <a:ext cx="1744399" cy="33997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>
                    <a:solidFill>
                      <a:schemeClr val="bg1"/>
                    </a:solidFill>
                  </a:rPr>
                  <a:t>children</a:t>
                </a:r>
                <a:endParaRPr kumimoji="1" lang="zh-CN" altLang="en-US" sz="1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组 11"/>
          <p:cNvGrpSpPr/>
          <p:nvPr/>
        </p:nvGrpSpPr>
        <p:grpSpPr>
          <a:xfrm>
            <a:off x="2421111" y="3650641"/>
            <a:ext cx="1571372" cy="1173270"/>
            <a:chOff x="1433008" y="3434861"/>
            <a:chExt cx="1896670" cy="1483965"/>
          </a:xfrm>
        </p:grpSpPr>
        <p:sp>
          <p:nvSpPr>
            <p:cNvPr id="13" name="矩形 12"/>
            <p:cNvSpPr/>
            <p:nvPr/>
          </p:nvSpPr>
          <p:spPr>
            <a:xfrm>
              <a:off x="1433008" y="3434861"/>
              <a:ext cx="1896670" cy="14839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sz="1400"/>
            </a:p>
            <a:p>
              <a:pPr algn="ctr"/>
              <a:r>
                <a:rPr kumimoji="1" lang="zh-CN" altLang="en-US" sz="1400"/>
                <a:t>地址：</a:t>
              </a:r>
              <a:r>
                <a:rPr kumimoji="1" lang="en-US" altLang="zh-CN" sz="1400"/>
                <a:t>0x124</a:t>
              </a:r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zh-CN" altLang="en-US" sz="1400"/>
            </a:p>
          </p:txBody>
        </p:sp>
        <p:grpSp>
          <p:nvGrpSpPr>
            <p:cNvPr id="14" name="组 13"/>
            <p:cNvGrpSpPr/>
            <p:nvPr/>
          </p:nvGrpSpPr>
          <p:grpSpPr>
            <a:xfrm>
              <a:off x="1509144" y="3784100"/>
              <a:ext cx="1744401" cy="1019910"/>
              <a:chOff x="1509144" y="3678593"/>
              <a:chExt cx="1744401" cy="101991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509146" y="367859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value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0000FF"/>
                    </a:solidFill>
                  </a:rPr>
                  <a:t>B</a:t>
                </a:r>
                <a:endParaRPr kumimoji="1" lang="zh-CN" altLang="en-US" sz="1400">
                  <a:solidFill>
                    <a:srgbClr val="0000FF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509145" y="401856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parent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FF0000"/>
                    </a:solidFill>
                  </a:rPr>
                  <a:t>0x100</a:t>
                </a:r>
                <a:endParaRPr kumimoji="1" lang="zh-CN" alt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509144" y="4358533"/>
                <a:ext cx="1744399" cy="33997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>
                    <a:solidFill>
                      <a:schemeClr val="bg1"/>
                    </a:solidFill>
                  </a:rPr>
                  <a:t>children</a:t>
                </a:r>
                <a:endParaRPr kumimoji="1" lang="zh-CN" altLang="en-US" sz="1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 17"/>
          <p:cNvGrpSpPr/>
          <p:nvPr/>
        </p:nvGrpSpPr>
        <p:grpSpPr>
          <a:xfrm>
            <a:off x="8592594" y="3644085"/>
            <a:ext cx="1567405" cy="1173270"/>
            <a:chOff x="1433008" y="3434861"/>
            <a:chExt cx="1896670" cy="1483965"/>
          </a:xfrm>
        </p:grpSpPr>
        <p:sp>
          <p:nvSpPr>
            <p:cNvPr id="19" name="矩形 18"/>
            <p:cNvSpPr/>
            <p:nvPr/>
          </p:nvSpPr>
          <p:spPr>
            <a:xfrm>
              <a:off x="1433008" y="3434861"/>
              <a:ext cx="1896670" cy="14839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sz="1400"/>
            </a:p>
            <a:p>
              <a:pPr algn="ctr"/>
              <a:r>
                <a:rPr kumimoji="1" lang="zh-CN" altLang="en-US" sz="1400"/>
                <a:t>地址：</a:t>
              </a:r>
              <a:r>
                <a:rPr kumimoji="1" lang="en-US" altLang="zh-CN" sz="1400"/>
                <a:t>0x326</a:t>
              </a:r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zh-CN" altLang="en-US" sz="1400"/>
            </a:p>
          </p:txBody>
        </p:sp>
        <p:grpSp>
          <p:nvGrpSpPr>
            <p:cNvPr id="20" name="组 19"/>
            <p:cNvGrpSpPr/>
            <p:nvPr/>
          </p:nvGrpSpPr>
          <p:grpSpPr>
            <a:xfrm>
              <a:off x="1509144" y="3784100"/>
              <a:ext cx="1744401" cy="1019910"/>
              <a:chOff x="1509144" y="3678593"/>
              <a:chExt cx="1744401" cy="101991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509146" y="367859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value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0000FF"/>
                    </a:solidFill>
                  </a:rPr>
                  <a:t>E</a:t>
                </a:r>
                <a:endParaRPr kumimoji="1" lang="zh-CN" altLang="en-US" sz="1400">
                  <a:solidFill>
                    <a:srgbClr val="0000FF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509145" y="401856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parent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FF0000"/>
                    </a:solidFill>
                  </a:rPr>
                  <a:t>0x124</a:t>
                </a:r>
                <a:endParaRPr kumimoji="1" lang="zh-CN" alt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509144" y="435853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children</a:t>
                </a:r>
                <a:endParaRPr kumimoji="1" lang="zh-CN" altLang="en-US" sz="1400"/>
              </a:p>
            </p:txBody>
          </p:sp>
        </p:grpSp>
      </p:grpSp>
      <p:grpSp>
        <p:nvGrpSpPr>
          <p:cNvPr id="24" name="组 23"/>
          <p:cNvGrpSpPr/>
          <p:nvPr/>
        </p:nvGrpSpPr>
        <p:grpSpPr>
          <a:xfrm>
            <a:off x="6660666" y="3650641"/>
            <a:ext cx="1567405" cy="1173270"/>
            <a:chOff x="1433008" y="3434861"/>
            <a:chExt cx="1896670" cy="1483965"/>
          </a:xfrm>
        </p:grpSpPr>
        <p:sp>
          <p:nvSpPr>
            <p:cNvPr id="25" name="矩形 24"/>
            <p:cNvSpPr/>
            <p:nvPr/>
          </p:nvSpPr>
          <p:spPr>
            <a:xfrm>
              <a:off x="1433008" y="3434861"/>
              <a:ext cx="1896670" cy="14839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sz="1400"/>
            </a:p>
            <a:p>
              <a:pPr algn="ctr"/>
              <a:r>
                <a:rPr kumimoji="1" lang="zh-CN" altLang="en-US" sz="1400"/>
                <a:t>地址：</a:t>
              </a:r>
              <a:r>
                <a:rPr kumimoji="1" lang="en-US" altLang="zh-CN" sz="1400"/>
                <a:t>0x267</a:t>
              </a:r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zh-CN" altLang="en-US" sz="1400"/>
            </a:p>
          </p:txBody>
        </p:sp>
        <p:grpSp>
          <p:nvGrpSpPr>
            <p:cNvPr id="26" name="组 25"/>
            <p:cNvGrpSpPr/>
            <p:nvPr/>
          </p:nvGrpSpPr>
          <p:grpSpPr>
            <a:xfrm>
              <a:off x="1509144" y="3784100"/>
              <a:ext cx="1744401" cy="1019910"/>
              <a:chOff x="1509144" y="3678593"/>
              <a:chExt cx="1744401" cy="101991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509146" y="367859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value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0000FF"/>
                    </a:solidFill>
                  </a:rPr>
                  <a:t>D</a:t>
                </a:r>
                <a:endParaRPr kumimoji="1" lang="zh-CN" altLang="en-US" sz="1400">
                  <a:solidFill>
                    <a:srgbClr val="0000FF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09145" y="401856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parent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FF0000"/>
                    </a:solidFill>
                  </a:rPr>
                  <a:t>0x124</a:t>
                </a:r>
                <a:endParaRPr kumimoji="1" lang="zh-CN" alt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509144" y="435853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children</a:t>
                </a:r>
                <a:endParaRPr kumimoji="1" lang="zh-CN" altLang="en-US" sz="1400"/>
              </a:p>
            </p:txBody>
          </p:sp>
        </p:grpSp>
      </p:grpSp>
      <p:grpSp>
        <p:nvGrpSpPr>
          <p:cNvPr id="30" name="组 29"/>
          <p:cNvGrpSpPr/>
          <p:nvPr/>
        </p:nvGrpSpPr>
        <p:grpSpPr>
          <a:xfrm>
            <a:off x="4603750" y="3650641"/>
            <a:ext cx="1567405" cy="1173270"/>
            <a:chOff x="1433008" y="3434861"/>
            <a:chExt cx="1896670" cy="1483965"/>
          </a:xfrm>
        </p:grpSpPr>
        <p:sp>
          <p:nvSpPr>
            <p:cNvPr id="31" name="矩形 30"/>
            <p:cNvSpPr/>
            <p:nvPr/>
          </p:nvSpPr>
          <p:spPr>
            <a:xfrm>
              <a:off x="1433008" y="3434861"/>
              <a:ext cx="1896670" cy="14839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sz="1400"/>
            </a:p>
            <a:p>
              <a:pPr algn="ctr"/>
              <a:r>
                <a:rPr kumimoji="1" lang="zh-CN" altLang="en-US" sz="1400"/>
                <a:t>地址：</a:t>
              </a:r>
              <a:r>
                <a:rPr kumimoji="1" lang="en-US" altLang="zh-CN" sz="1400"/>
                <a:t>0x114</a:t>
              </a:r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zh-CN" altLang="en-US" sz="1400"/>
            </a:p>
          </p:txBody>
        </p:sp>
        <p:grpSp>
          <p:nvGrpSpPr>
            <p:cNvPr id="32" name="组 31"/>
            <p:cNvGrpSpPr/>
            <p:nvPr/>
          </p:nvGrpSpPr>
          <p:grpSpPr>
            <a:xfrm>
              <a:off x="1509144" y="3784100"/>
              <a:ext cx="1744401" cy="1019910"/>
              <a:chOff x="1509144" y="3678593"/>
              <a:chExt cx="1744401" cy="101991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1509146" y="367859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value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0000FF"/>
                    </a:solidFill>
                  </a:rPr>
                  <a:t>C</a:t>
                </a:r>
                <a:endParaRPr kumimoji="1" lang="zh-CN" altLang="en-US" sz="1400">
                  <a:solidFill>
                    <a:srgbClr val="0000FF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509145" y="401856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parent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FF0000"/>
                    </a:solidFill>
                  </a:rPr>
                  <a:t>0x100</a:t>
                </a:r>
                <a:endParaRPr kumimoji="1" lang="zh-CN" alt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509144" y="4358533"/>
                <a:ext cx="1744399" cy="33997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>
                    <a:solidFill>
                      <a:schemeClr val="bg1"/>
                    </a:solidFill>
                  </a:rPr>
                  <a:t>children</a:t>
                </a:r>
                <a:endParaRPr kumimoji="1" lang="zh-CN" altLang="en-US" sz="1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6" name="组 35"/>
          <p:cNvGrpSpPr/>
          <p:nvPr/>
        </p:nvGrpSpPr>
        <p:grpSpPr>
          <a:xfrm>
            <a:off x="10538567" y="3650641"/>
            <a:ext cx="1571372" cy="1173270"/>
            <a:chOff x="1433008" y="3434861"/>
            <a:chExt cx="1896670" cy="1483965"/>
          </a:xfrm>
        </p:grpSpPr>
        <p:sp>
          <p:nvSpPr>
            <p:cNvPr id="37" name="矩形 36"/>
            <p:cNvSpPr/>
            <p:nvPr/>
          </p:nvSpPr>
          <p:spPr>
            <a:xfrm>
              <a:off x="1433008" y="3434861"/>
              <a:ext cx="1896670" cy="14839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sz="1400"/>
            </a:p>
            <a:p>
              <a:pPr algn="ctr"/>
              <a:r>
                <a:rPr kumimoji="1" lang="zh-CN" altLang="en-US" sz="1400"/>
                <a:t>地址：</a:t>
              </a:r>
              <a:r>
                <a:rPr kumimoji="1" lang="en-US" altLang="zh-CN" sz="1400"/>
                <a:t>0x187</a:t>
              </a:r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en-US" altLang="zh-CN" sz="1400"/>
            </a:p>
            <a:p>
              <a:pPr algn="ctr"/>
              <a:endParaRPr kumimoji="1" lang="zh-CN" altLang="en-US" sz="1400"/>
            </a:p>
          </p:txBody>
        </p:sp>
        <p:grpSp>
          <p:nvGrpSpPr>
            <p:cNvPr id="38" name="组 37"/>
            <p:cNvGrpSpPr/>
            <p:nvPr/>
          </p:nvGrpSpPr>
          <p:grpSpPr>
            <a:xfrm>
              <a:off x="1509144" y="3784100"/>
              <a:ext cx="1744401" cy="1019910"/>
              <a:chOff x="1509144" y="3678593"/>
              <a:chExt cx="1744401" cy="101991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509146" y="367859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value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0000FF"/>
                    </a:solidFill>
                  </a:rPr>
                  <a:t>F</a:t>
                </a:r>
                <a:endParaRPr kumimoji="1" lang="zh-CN" altLang="en-US" sz="1400">
                  <a:solidFill>
                    <a:srgbClr val="0000FF"/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509145" y="401856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parent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/>
                  <a:t>=</a:t>
                </a:r>
                <a:r>
                  <a:rPr kumimoji="1" lang="zh-CN" altLang="en-US" sz="1400"/>
                  <a:t> </a:t>
                </a:r>
                <a:r>
                  <a:rPr kumimoji="1" lang="en-US" altLang="zh-CN" sz="1400">
                    <a:solidFill>
                      <a:srgbClr val="FF0000"/>
                    </a:solidFill>
                  </a:rPr>
                  <a:t>0x114</a:t>
                </a:r>
                <a:endParaRPr kumimoji="1" lang="zh-CN" alt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09144" y="4358533"/>
                <a:ext cx="1744399" cy="3399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children</a:t>
                </a:r>
                <a:endParaRPr kumimoji="1" lang="zh-CN" altLang="en-US" sz="1400"/>
              </a:p>
            </p:txBody>
          </p:sp>
        </p:grpSp>
      </p:grpSp>
      <p:grpSp>
        <p:nvGrpSpPr>
          <p:cNvPr id="56" name="组 55"/>
          <p:cNvGrpSpPr/>
          <p:nvPr/>
        </p:nvGrpSpPr>
        <p:grpSpPr>
          <a:xfrm>
            <a:off x="2713745" y="2104514"/>
            <a:ext cx="5514326" cy="903498"/>
            <a:chOff x="2280696" y="1703594"/>
            <a:chExt cx="5514326" cy="903498"/>
          </a:xfrm>
        </p:grpSpPr>
        <p:sp>
          <p:nvSpPr>
            <p:cNvPr id="42" name="矩形 41"/>
            <p:cNvSpPr/>
            <p:nvPr/>
          </p:nvSpPr>
          <p:spPr>
            <a:xfrm>
              <a:off x="2280696" y="1705413"/>
              <a:ext cx="911784" cy="444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0</a:t>
              </a:r>
              <a:endParaRPr kumimoji="1"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3200634" y="1705413"/>
              <a:ext cx="911784" cy="444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1</a:t>
              </a:r>
              <a:endParaRPr kumimoji="1"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4120571" y="1705413"/>
              <a:ext cx="911784" cy="444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2</a:t>
              </a:r>
              <a:endParaRPr kumimoji="1"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040506" y="1703594"/>
              <a:ext cx="911784" cy="444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3</a:t>
              </a:r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960440" y="1705413"/>
              <a:ext cx="911784" cy="444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4</a:t>
              </a:r>
              <a:endParaRPr kumimoji="1"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883238" y="1705413"/>
              <a:ext cx="911784" cy="444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5</a:t>
              </a:r>
              <a:endParaRPr kumimoji="1" lang="zh-CN" altLang="en-US"/>
            </a:p>
          </p:txBody>
        </p:sp>
        <p:grpSp>
          <p:nvGrpSpPr>
            <p:cNvPr id="55" name="组 54"/>
            <p:cNvGrpSpPr/>
            <p:nvPr/>
          </p:nvGrpSpPr>
          <p:grpSpPr>
            <a:xfrm>
              <a:off x="2280696" y="2160511"/>
              <a:ext cx="5514326" cy="446581"/>
              <a:chOff x="2280696" y="1244345"/>
              <a:chExt cx="5514326" cy="446581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2280696" y="1246166"/>
                <a:ext cx="911784" cy="444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0x100</a:t>
                </a:r>
                <a:endParaRPr kumimoji="1" lang="zh-CN" altLang="en-US" sz="140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200634" y="1246166"/>
                <a:ext cx="911784" cy="444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0x124</a:t>
                </a:r>
                <a:endParaRPr kumimoji="1" lang="zh-CN" altLang="en-US" sz="140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120571" y="1246166"/>
                <a:ext cx="911784" cy="444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0x114</a:t>
                </a:r>
                <a:endParaRPr kumimoji="1" lang="zh-CN" altLang="en-US" sz="140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040506" y="1244345"/>
                <a:ext cx="911784" cy="444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0x267</a:t>
                </a:r>
                <a:endParaRPr kumimoji="1" lang="zh-CN" altLang="en-US" sz="140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960440" y="1246166"/>
                <a:ext cx="911784" cy="444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0x326</a:t>
                </a:r>
                <a:endParaRPr kumimoji="1" lang="zh-CN" altLang="en-US" sz="140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6883238" y="1246166"/>
                <a:ext cx="911784" cy="444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/>
                  <a:t>0x187</a:t>
                </a:r>
                <a:endParaRPr kumimoji="1" lang="zh-CN" altLang="en-US" sz="1400"/>
              </a:p>
            </p:txBody>
          </p:sp>
        </p:grpSp>
      </p:grpSp>
      <p:cxnSp>
        <p:nvCxnSpPr>
          <p:cNvPr id="58" name="直线箭头连接符 57"/>
          <p:cNvCxnSpPr>
            <a:stCxn id="48" idx="2"/>
            <a:endCxn id="5" idx="0"/>
          </p:cNvCxnSpPr>
          <p:nvPr/>
        </p:nvCxnSpPr>
        <p:spPr>
          <a:xfrm flipH="1">
            <a:off x="1058348" y="3008012"/>
            <a:ext cx="2111289" cy="642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49" idx="2"/>
            <a:endCxn id="13" idx="0"/>
          </p:cNvCxnSpPr>
          <p:nvPr/>
        </p:nvCxnSpPr>
        <p:spPr>
          <a:xfrm flipH="1">
            <a:off x="3206797" y="3008012"/>
            <a:ext cx="882778" cy="642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50" idx="2"/>
            <a:endCxn id="31" idx="0"/>
          </p:cNvCxnSpPr>
          <p:nvPr/>
        </p:nvCxnSpPr>
        <p:spPr>
          <a:xfrm>
            <a:off x="5009512" y="3008012"/>
            <a:ext cx="377941" cy="642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51" idx="2"/>
            <a:endCxn id="25" idx="0"/>
          </p:cNvCxnSpPr>
          <p:nvPr/>
        </p:nvCxnSpPr>
        <p:spPr>
          <a:xfrm>
            <a:off x="5929447" y="3006191"/>
            <a:ext cx="1514922" cy="6444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stCxn id="52" idx="2"/>
            <a:endCxn id="19" idx="0"/>
          </p:cNvCxnSpPr>
          <p:nvPr/>
        </p:nvCxnSpPr>
        <p:spPr>
          <a:xfrm>
            <a:off x="6849381" y="3008012"/>
            <a:ext cx="2526916" cy="63607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53" idx="2"/>
            <a:endCxn id="37" idx="0"/>
          </p:cNvCxnSpPr>
          <p:nvPr/>
        </p:nvCxnSpPr>
        <p:spPr>
          <a:xfrm>
            <a:off x="7772179" y="3008012"/>
            <a:ext cx="3552074" cy="642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组 87"/>
          <p:cNvGrpSpPr/>
          <p:nvPr/>
        </p:nvGrpSpPr>
        <p:grpSpPr>
          <a:xfrm>
            <a:off x="1457136" y="5414004"/>
            <a:ext cx="1831722" cy="891975"/>
            <a:chOff x="1114315" y="4895247"/>
            <a:chExt cx="1831722" cy="891975"/>
          </a:xfrm>
          <a:solidFill>
            <a:srgbClr val="0000FF"/>
          </a:solidFill>
        </p:grpSpPr>
        <p:sp>
          <p:nvSpPr>
            <p:cNvPr id="75" name="矩形 74"/>
            <p:cNvSpPr/>
            <p:nvPr/>
          </p:nvSpPr>
          <p:spPr>
            <a:xfrm>
              <a:off x="1114315" y="5342462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0</a:t>
              </a:r>
              <a:endParaRPr kumimoji="1"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2034253" y="5342462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1</a:t>
              </a:r>
              <a:endParaRPr kumimoji="1"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117884" y="4895247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0x124</a:t>
              </a:r>
              <a:endParaRPr kumimoji="1" lang="zh-CN" altLang="en-US" sz="1400"/>
            </a:p>
          </p:txBody>
        </p:sp>
        <p:sp>
          <p:nvSpPr>
            <p:cNvPr id="83" name="矩形 82"/>
            <p:cNvSpPr/>
            <p:nvPr/>
          </p:nvSpPr>
          <p:spPr>
            <a:xfrm>
              <a:off x="2026099" y="4895247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0x114</a:t>
              </a:r>
              <a:endParaRPr kumimoji="1" lang="zh-CN" altLang="en-US" sz="1400"/>
            </a:p>
          </p:txBody>
        </p:sp>
      </p:grpSp>
      <p:grpSp>
        <p:nvGrpSpPr>
          <p:cNvPr id="89" name="组 88"/>
          <p:cNvGrpSpPr/>
          <p:nvPr/>
        </p:nvGrpSpPr>
        <p:grpSpPr>
          <a:xfrm>
            <a:off x="5132635" y="5414004"/>
            <a:ext cx="1831722" cy="891975"/>
            <a:chOff x="1114315" y="4895247"/>
            <a:chExt cx="1831722" cy="891975"/>
          </a:xfrm>
          <a:solidFill>
            <a:srgbClr val="FFC000"/>
          </a:solidFill>
        </p:grpSpPr>
        <p:sp>
          <p:nvSpPr>
            <p:cNvPr id="90" name="矩形 89"/>
            <p:cNvSpPr/>
            <p:nvPr/>
          </p:nvSpPr>
          <p:spPr>
            <a:xfrm>
              <a:off x="1114315" y="5342462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0</a:t>
              </a:r>
              <a:endParaRPr kumimoji="1"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2034253" y="5342462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1</a:t>
              </a:r>
              <a:endParaRPr kumimoji="1"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1117884" y="4895247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0x267</a:t>
              </a:r>
              <a:endParaRPr kumimoji="1" lang="zh-CN" altLang="en-US" sz="1400"/>
            </a:p>
          </p:txBody>
        </p:sp>
        <p:sp>
          <p:nvSpPr>
            <p:cNvPr id="93" name="矩形 92"/>
            <p:cNvSpPr/>
            <p:nvPr/>
          </p:nvSpPr>
          <p:spPr>
            <a:xfrm>
              <a:off x="2026099" y="4895247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0x326</a:t>
              </a:r>
              <a:endParaRPr kumimoji="1" lang="zh-CN" altLang="en-US" sz="1400"/>
            </a:p>
          </p:txBody>
        </p:sp>
      </p:grpSp>
      <p:grpSp>
        <p:nvGrpSpPr>
          <p:cNvPr id="94" name="组 93"/>
          <p:cNvGrpSpPr/>
          <p:nvPr/>
        </p:nvGrpSpPr>
        <p:grpSpPr>
          <a:xfrm>
            <a:off x="8561292" y="5358917"/>
            <a:ext cx="915353" cy="891975"/>
            <a:chOff x="1114315" y="4895247"/>
            <a:chExt cx="915353" cy="891975"/>
          </a:xfrm>
          <a:solidFill>
            <a:srgbClr val="00B0F0"/>
          </a:solidFill>
        </p:grpSpPr>
        <p:sp>
          <p:nvSpPr>
            <p:cNvPr id="95" name="矩形 94"/>
            <p:cNvSpPr/>
            <p:nvPr/>
          </p:nvSpPr>
          <p:spPr>
            <a:xfrm>
              <a:off x="1114315" y="5342462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0</a:t>
              </a:r>
              <a:endParaRPr kumimoji="1"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1117884" y="4895247"/>
              <a:ext cx="911784" cy="44476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0x187</a:t>
              </a:r>
              <a:endParaRPr kumimoji="1" lang="zh-CN" altLang="en-US" sz="1400"/>
            </a:p>
          </p:txBody>
        </p:sp>
      </p:grpSp>
      <p:cxnSp>
        <p:nvCxnSpPr>
          <p:cNvPr id="99" name="直线箭头连接符 98"/>
          <p:cNvCxnSpPr/>
          <p:nvPr/>
        </p:nvCxnSpPr>
        <p:spPr>
          <a:xfrm>
            <a:off x="552490" y="4627350"/>
            <a:ext cx="856808" cy="1231414"/>
          </a:xfrm>
          <a:prstGeom prst="straightConnector1">
            <a:avLst/>
          </a:prstGeom>
          <a:ln w="25400">
            <a:solidFill>
              <a:srgbClr val="0000FF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/>
          <p:nvPr/>
        </p:nvCxnSpPr>
        <p:spPr>
          <a:xfrm>
            <a:off x="3714281" y="4627350"/>
            <a:ext cx="1362415" cy="1231414"/>
          </a:xfrm>
          <a:prstGeom prst="straightConnector1">
            <a:avLst/>
          </a:prstGeom>
          <a:ln w="25400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/>
          <p:cNvCxnSpPr/>
          <p:nvPr/>
        </p:nvCxnSpPr>
        <p:spPr>
          <a:xfrm>
            <a:off x="5821537" y="4627350"/>
            <a:ext cx="2680247" cy="1176327"/>
          </a:xfrm>
          <a:prstGeom prst="straightConnector1">
            <a:avLst/>
          </a:prstGeom>
          <a:ln w="25400">
            <a:solidFill>
              <a:srgbClr val="00B0F0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/>
          <p:cNvCxnSpPr>
            <a:stCxn id="82" idx="0"/>
            <a:endCxn id="13" idx="2"/>
          </p:cNvCxnSpPr>
          <p:nvPr/>
        </p:nvCxnSpPr>
        <p:spPr>
          <a:xfrm flipV="1">
            <a:off x="1916597" y="4823911"/>
            <a:ext cx="1290200" cy="590093"/>
          </a:xfrm>
          <a:prstGeom prst="straightConnector1">
            <a:avLst/>
          </a:prstGeom>
          <a:ln w="25400">
            <a:solidFill>
              <a:srgbClr val="0000FF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/>
          <p:cNvCxnSpPr>
            <a:stCxn id="83" idx="0"/>
            <a:endCxn id="31" idx="2"/>
          </p:cNvCxnSpPr>
          <p:nvPr/>
        </p:nvCxnSpPr>
        <p:spPr>
          <a:xfrm flipV="1">
            <a:off x="2824812" y="4823911"/>
            <a:ext cx="2562641" cy="590093"/>
          </a:xfrm>
          <a:prstGeom prst="straightConnector1">
            <a:avLst/>
          </a:prstGeom>
          <a:ln w="25400">
            <a:solidFill>
              <a:srgbClr val="0000FF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/>
          <p:cNvCxnSpPr>
            <a:stCxn id="92" idx="0"/>
            <a:endCxn id="25" idx="2"/>
          </p:cNvCxnSpPr>
          <p:nvPr/>
        </p:nvCxnSpPr>
        <p:spPr>
          <a:xfrm flipV="1">
            <a:off x="5592096" y="4823911"/>
            <a:ext cx="1852273" cy="590093"/>
          </a:xfrm>
          <a:prstGeom prst="straightConnector1">
            <a:avLst/>
          </a:prstGeom>
          <a:ln w="25400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>
            <a:stCxn id="93" idx="0"/>
            <a:endCxn id="19" idx="2"/>
          </p:cNvCxnSpPr>
          <p:nvPr/>
        </p:nvCxnSpPr>
        <p:spPr>
          <a:xfrm flipV="1">
            <a:off x="6500311" y="4817355"/>
            <a:ext cx="2875986" cy="596649"/>
          </a:xfrm>
          <a:prstGeom prst="straightConnector1">
            <a:avLst/>
          </a:prstGeom>
          <a:ln w="25400">
            <a:solidFill>
              <a:srgbClr val="FFC000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/>
          <p:cNvCxnSpPr>
            <a:stCxn id="97" idx="0"/>
            <a:endCxn id="37" idx="2"/>
          </p:cNvCxnSpPr>
          <p:nvPr/>
        </p:nvCxnSpPr>
        <p:spPr>
          <a:xfrm flipV="1">
            <a:off x="9020753" y="4823911"/>
            <a:ext cx="2303500" cy="535006"/>
          </a:xfrm>
          <a:prstGeom prst="straightConnector1">
            <a:avLst/>
          </a:prstGeom>
          <a:ln w="25400">
            <a:solidFill>
              <a:srgbClr val="00B0F0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566237" y="1359824"/>
            <a:ext cx="343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/>
              <a:t>所有节点都存放到线性表中</a:t>
            </a:r>
            <a:endParaRPr kumimoji="1" lang="en-US" altLang="zh-CN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/>
              <a:t>children</a:t>
            </a:r>
            <a:r>
              <a:rPr kumimoji="1" lang="zh-CN" altLang="en-US"/>
              <a:t>属性也是一个线性表</a:t>
            </a:r>
          </a:p>
        </p:txBody>
      </p:sp>
    </p:spTree>
    <p:extLst>
      <p:ext uri="{BB962C8B-B14F-4D97-AF65-F5344CB8AC3E}">
        <p14:creationId xmlns:p14="http://schemas.microsoft.com/office/powerpoint/2010/main" val="16163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树在内存中的存储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9" y="1524040"/>
            <a:ext cx="6620321" cy="39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8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逻辑结构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" y="1582535"/>
            <a:ext cx="2305050" cy="2800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71" y="1849235"/>
            <a:ext cx="3019425" cy="2533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74" y="2144510"/>
            <a:ext cx="3219450" cy="2238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943" y="1630160"/>
            <a:ext cx="26955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存储结构</a:t>
            </a:r>
            <a:endParaRPr lang="en-US" altLang="zh-CN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顺序存储结构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链式存储结构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索引存储结构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散列存储结构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60" y="2622814"/>
            <a:ext cx="4631554" cy="12755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21" y="1424243"/>
            <a:ext cx="3134890" cy="30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4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数据运算</a:t>
            </a:r>
            <a:endParaRPr lang="en-US" altLang="zh-CN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检索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排序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插入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删除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027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算法简介</a:t>
            </a:r>
            <a:endParaRPr lang="en-US" altLang="zh-CN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526377" y="1341380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什么是算法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一系列的计算步骤，用来将输入数据转化成输出结果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endParaRPr lang="en-US" altLang="zh-CN"/>
          </a:p>
          <a:p>
            <a:r>
              <a:rPr lang="zh-CN" altLang="en-US"/>
              <a:t>算法的意义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用于解决特定的问题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解决同一个问题的不同算法的效率常常相差非常大，这种差距的影响往往比硬件和软件方面的差距还要大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/>
          </a:p>
          <a:p>
            <a:r>
              <a:rPr lang="zh-CN" altLang="en-US"/>
              <a:t>比较常听到的较为简单的算法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排序算法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加密算法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/>
              <a:t>......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0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算法的特征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有穷性（</a:t>
            </a:r>
            <a:r>
              <a:rPr lang="en-US" altLang="zh-CN"/>
              <a:t>Finiteness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执行有限个步骤之后终止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确切性（</a:t>
            </a:r>
            <a:r>
              <a:rPr lang="en-US" altLang="zh-CN"/>
              <a:t>Definiteness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每一步有确切的定义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输入（</a:t>
            </a:r>
            <a:r>
              <a:rPr lang="en-US" altLang="zh-CN"/>
              <a:t>Input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有</a:t>
            </a:r>
            <a:r>
              <a:rPr lang="en-US" altLang="zh-CN"/>
              <a:t>0</a:t>
            </a:r>
            <a:r>
              <a:rPr lang="zh-CN" altLang="en-US"/>
              <a:t>个或</a:t>
            </a:r>
            <a:r>
              <a:rPr lang="en-US" altLang="zh-CN"/>
              <a:t>N</a:t>
            </a:r>
            <a:r>
              <a:rPr lang="zh-CN" altLang="en-US"/>
              <a:t>个输入（</a:t>
            </a:r>
            <a:r>
              <a:rPr lang="en-US" altLang="zh-CN"/>
              <a:t>N &gt;= 1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endParaRPr lang="en-US" altLang="zh-CN"/>
          </a:p>
          <a:p>
            <a:r>
              <a:rPr lang="zh-CN" altLang="en-US"/>
              <a:t>输出（</a:t>
            </a:r>
            <a:r>
              <a:rPr lang="en-US" altLang="zh-CN"/>
              <a:t>Output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至少</a:t>
            </a:r>
            <a:r>
              <a:rPr lang="en-US" altLang="zh-CN"/>
              <a:t>1</a:t>
            </a:r>
            <a:r>
              <a:rPr lang="zh-CN" altLang="en-US"/>
              <a:t>个输出</a:t>
            </a:r>
            <a:endParaRPr lang="en-US" altLang="zh-CN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6120505" y="1330380"/>
            <a:ext cx="5535056" cy="271410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/>
              <a:t>可行性（</a:t>
            </a:r>
            <a:r>
              <a:rPr lang="en-US" altLang="zh-CN"/>
              <a:t>Effectiveness</a:t>
            </a:r>
            <a:r>
              <a:rPr lang="zh-CN" altLang="en-US"/>
              <a:t>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任何计算步骤都是可以被分解为基本的可执行的操作步，即每个计算步都可以在有限时间内完成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591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如何评判一个算法的优劣？</a:t>
            </a:r>
            <a:endParaRPr lang="en-US" altLang="zh-CN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 sz="1800"/>
              <a:t>如果单从效率上进行评估，可能会想到这么一种方案：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/>
              <a:t>比较不同算法对同一组输入的执行处理时间</a:t>
            </a:r>
            <a:endParaRPr lang="en-US" altLang="zh-CN" sz="1800"/>
          </a:p>
          <a:p>
            <a:r>
              <a:rPr lang="zh-CN" altLang="en-US" sz="1800"/>
              <a:t>上述方案有比较明显的缺点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/>
              <a:t>执行时间严重依赖硬件以及运行时各种不确定的环境因素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/>
              <a:t>必须编写相应的测算代码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/>
              <a:t>测试数据的选择比较难保证公正性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endParaRPr lang="en-US" altLang="zh-CN" sz="1800"/>
          </a:p>
          <a:p>
            <a:r>
              <a:rPr lang="zh-CN" altLang="en-US" sz="1800"/>
              <a:t>一般从以下维度来评估算法的优劣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/>
              <a:t>正确性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/>
              <a:t>可读性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/>
              <a:t>健壮性（对不合理输入的反应能力和处理能力）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rgbClr val="FF0000"/>
                </a:solidFill>
              </a:rPr>
              <a:t>时间复杂度</a:t>
            </a:r>
            <a:r>
              <a:rPr lang="zh-CN" altLang="en-US" sz="1800"/>
              <a:t>：估算程序指令的执行次数</a:t>
            </a:r>
            <a:endParaRPr lang="en-US" altLang="zh-CN" sz="18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rgbClr val="FF0000"/>
                </a:solidFill>
              </a:rPr>
              <a:t>空间复杂度</a:t>
            </a:r>
            <a:r>
              <a:rPr lang="zh-CN" altLang="en-US" sz="1800"/>
              <a:t>：估算所需占用的存储空间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91272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</a:t>
            </a:r>
            <a:r>
              <a:rPr lang="en-US" altLang="zh-CN"/>
              <a:t>O</a:t>
            </a:r>
            <a:r>
              <a:rPr lang="zh-CN" altLang="en-US"/>
              <a:t>表示法</a:t>
            </a: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/>
              <p:cNvSpPr txBox="1">
                <a:spLocks/>
              </p:cNvSpPr>
              <p:nvPr/>
            </p:nvSpPr>
            <p:spPr>
              <a:xfrm>
                <a:off x="601793" y="1482785"/>
                <a:ext cx="10834491" cy="5212210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228600" indent="-228600" algn="l" defTabSz="914400" rtl="0" eaLnBrk="1" latinLnBrk="0" hangingPunct="1">
                  <a:spcBef>
                    <a:spcPts val="800"/>
                  </a:spcBef>
                  <a:buClrTx/>
                  <a:buSzPct val="75000"/>
                  <a:buFont typeface="Wingdings" panose="05000000000000000000" pitchFamily="2" charset="2"/>
                  <a:buChar char="l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  <a:cs typeface="Eurostile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anose="05000000000000000000" pitchFamily="2" charset="2"/>
                  <a:buChar char="n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Eurostile"/>
                    <a:ea typeface="华文细黑"/>
                    <a:cs typeface="Eurostile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n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Eurostile"/>
                    <a:ea typeface="华文细黑"/>
                    <a:cs typeface="Eurostile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anose="05000000000000000000" pitchFamily="2" charset="2"/>
                  <a:buChar char="n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Eurostile"/>
                    <a:ea typeface="华文细黑"/>
                    <a:cs typeface="Eurostile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n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Eurostile"/>
                    <a:ea typeface="华文细黑"/>
                    <a:cs typeface="Eurostile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anose="05000000000000000000" pitchFamily="2" charset="2"/>
                  <a:buChar char=""/>
                  <a:defRPr lang="en-US" sz="1800" kern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urostile"/>
                    <a:ea typeface="微软雅黑" panose="020B0503020204020204" charset="-122"/>
                    <a:cs typeface="Eurostile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urostile"/>
                    <a:ea typeface="微软雅黑" panose="020B0503020204020204" charset="-122"/>
                    <a:cs typeface="Eurostile"/>
                  </a:defRPr>
                </a:lvl7pPr>
                <a:lvl8pPr marL="1830705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anose="05000000000000000000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urostile"/>
                    <a:ea typeface="微软雅黑" panose="020B0503020204020204" charset="-122"/>
                    <a:cs typeface="Eurostile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"/>
                  <a:defRPr lang="en-US" sz="1800" kern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urostile"/>
                    <a:ea typeface="微软雅黑" panose="020B0503020204020204" charset="-122"/>
                    <a:cs typeface="Eurostile"/>
                  </a:defRPr>
                </a:lvl9pPr>
              </a:lstStyle>
              <a:p>
                <a:r>
                  <a:rPr lang="en-US" altLang="zh-CN"/>
                  <a:t>O(6) = O(1)</a:t>
                </a:r>
              </a:p>
              <a:p>
                <a:r>
                  <a:rPr lang="en-US" altLang="zh-CN"/>
                  <a:t>O(2n + 3) = O(2n) = O(n)</a:t>
                </a:r>
              </a:p>
              <a:p>
                <a:r>
                  <a:rPr lang="en-US" altLang="zh-CN"/>
                  <a:t>O(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pt-BR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/>
                  <a:t> + 2n + 4) = O(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pt-BR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/>
                  <a:t>)</a:t>
                </a:r>
              </a:p>
              <a:p>
                <a:r>
                  <a:rPr lang="en-US" altLang="zh-CN"/>
                  <a:t>O(4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pt-BR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/>
                  <a:t> + 2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pt-BR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/>
                  <a:t> + 3n + 3) = O(4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pt-BR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/>
                  <a:t>) = O(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pt-BR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/>
                  <a:t>)</a:t>
                </a:r>
              </a:p>
              <a:p>
                <a:endParaRPr lang="en-US" altLang="zh-CN"/>
              </a:p>
              <a:p>
                <a:r>
                  <a:rPr lang="zh-CN" altLang="en-US"/>
                  <a:t>通常是估算在最坏情况下的复杂度</a:t>
                </a:r>
                <a:endParaRPr lang="en-US" altLang="zh-CN"/>
              </a:p>
            </p:txBody>
          </p:sp>
        </mc:Choice>
        <mc:Fallback xmlns="">
          <p:sp>
            <p:nvSpPr>
              <p:cNvPr id="7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93" y="1482785"/>
                <a:ext cx="10834491" cy="5212210"/>
              </a:xfrm>
              <a:prstGeom prst="rect">
                <a:avLst/>
              </a:prstGeom>
              <a:blipFill>
                <a:blip r:embed="rId3"/>
                <a:stretch>
                  <a:fillRect l="-169" t="-5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86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theme/theme1.xml><?xml version="1.0" encoding="utf-8"?>
<a:theme xmlns:a="http://schemas.openxmlformats.org/drawingml/2006/main" name="1_xmg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小码哥 – 年会总结（2016年）</Template>
  <TotalTime>3836</TotalTime>
  <Words>833</Words>
  <Application>Microsoft Macintosh PowerPoint</Application>
  <PresentationFormat>自定义</PresentationFormat>
  <Paragraphs>310</Paragraphs>
  <Slides>28</Slides>
  <Notes>21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1_xmg</vt:lpstr>
      <vt:lpstr>数据结构与算法</vt:lpstr>
      <vt:lpstr>数据结构简介</vt:lpstr>
      <vt:lpstr>逻辑结构</vt:lpstr>
      <vt:lpstr>存储结构</vt:lpstr>
      <vt:lpstr>数据运算</vt:lpstr>
      <vt:lpstr>算法简介</vt:lpstr>
      <vt:lpstr>算法的特征</vt:lpstr>
      <vt:lpstr>如何评判一个算法的优劣？</vt:lpstr>
      <vt:lpstr>大O表示法</vt:lpstr>
      <vt:lpstr>常见复杂度</vt:lpstr>
      <vt:lpstr>常见排序算法的复杂度</vt:lpstr>
      <vt:lpstr>算法的优化方向</vt:lpstr>
      <vt:lpstr>线性表简介</vt:lpstr>
      <vt:lpstr>线性表的顺序存储结构</vt:lpstr>
      <vt:lpstr>线性表的常见操作</vt:lpstr>
      <vt:lpstr>顺序线性表的内存分布</vt:lpstr>
      <vt:lpstr>PowerPoint 演示文稿</vt:lpstr>
      <vt:lpstr>线性表的链式存储结构</vt:lpstr>
      <vt:lpstr>链式线性表的内存分布</vt:lpstr>
      <vt:lpstr>栈</vt:lpstr>
      <vt:lpstr>队列</vt:lpstr>
      <vt:lpstr>树</vt:lpstr>
      <vt:lpstr>树的深度（depth）</vt:lpstr>
      <vt:lpstr>树的度（degreee）</vt:lpstr>
      <vt:lpstr>树的应用</vt:lpstr>
      <vt:lpstr>树的常见操作</vt:lpstr>
      <vt:lpstr>树在内存中的存储</vt:lpstr>
      <vt:lpstr>树在内存中的存储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8086汇编</dc:title>
  <cp:lastModifiedBy>小码哥</cp:lastModifiedBy>
  <cp:revision>332</cp:revision>
  <dcterms:created xsi:type="dcterms:W3CDTF">2016-09-19T09:45:00Z</dcterms:created>
  <dcterms:modified xsi:type="dcterms:W3CDTF">2017-03-18T09:51:43Z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